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57" r:id="rId5"/>
    <p:sldId id="258" r:id="rId6"/>
    <p:sldId id="259" r:id="rId7"/>
    <p:sldId id="300" r:id="rId8"/>
    <p:sldId id="289" r:id="rId9"/>
    <p:sldId id="299" r:id="rId10"/>
    <p:sldId id="262" r:id="rId11"/>
    <p:sldId id="265" r:id="rId12"/>
    <p:sldId id="306" r:id="rId13"/>
    <p:sldId id="264" r:id="rId14"/>
    <p:sldId id="266" r:id="rId15"/>
    <p:sldId id="282" r:id="rId16"/>
    <p:sldId id="267" r:id="rId17"/>
    <p:sldId id="272" r:id="rId18"/>
    <p:sldId id="273" r:id="rId19"/>
    <p:sldId id="283" r:id="rId20"/>
    <p:sldId id="284" r:id="rId21"/>
    <p:sldId id="285" r:id="rId22"/>
    <p:sldId id="286" r:id="rId23"/>
    <p:sldId id="287" r:id="rId24"/>
    <p:sldId id="290" r:id="rId25"/>
    <p:sldId id="291" r:id="rId26"/>
    <p:sldId id="292" r:id="rId27"/>
    <p:sldId id="293" r:id="rId28"/>
    <p:sldId id="294" r:id="rId29"/>
    <p:sldId id="295" r:id="rId30"/>
    <p:sldId id="298" r:id="rId31"/>
    <p:sldId id="296" r:id="rId32"/>
    <p:sldId id="297" r:id="rId33"/>
    <p:sldId id="302" r:id="rId34"/>
    <p:sldId id="303" r:id="rId35"/>
    <p:sldId id="304" r:id="rId36"/>
    <p:sldId id="268" r:id="rId37"/>
    <p:sldId id="278" r:id="rId38"/>
    <p:sldId id="279" r:id="rId39"/>
    <p:sldId id="301" r:id="rId40"/>
    <p:sldId id="280" r:id="rId41"/>
    <p:sldId id="281" r:id="rId42"/>
    <p:sldId id="271" r:id="rId43"/>
    <p:sldId id="305"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10" autoAdjust="0"/>
  </p:normalViewPr>
  <p:slideViewPr>
    <p:cSldViewPr>
      <p:cViewPr>
        <p:scale>
          <a:sx n="60" d="100"/>
          <a:sy n="60" d="100"/>
        </p:scale>
        <p:origin x="-3084" y="-112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6168113-1498-4F98-B349-6CE86658E88D}" type="datetimeFigureOut">
              <a:rPr lang="ru-RU" smtClean="0"/>
              <a:pPr/>
              <a:t>09.11.2016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A085D34-152B-4E91-A9BA-C51A26A1815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68113-1498-4F98-B349-6CE86658E88D}" type="datetimeFigureOut">
              <a:rPr lang="ru-RU" smtClean="0"/>
              <a:pPr/>
              <a:t>09.11.2016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85D34-152B-4E91-A9BA-C51A26A1815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Проект «Прыгалки – скакалки»</a:t>
            </a:r>
            <a:endParaRPr lang="ru-RU" dirty="0"/>
          </a:p>
        </p:txBody>
      </p:sp>
      <p:sp>
        <p:nvSpPr>
          <p:cNvPr id="3" name="Подзаголовок 2"/>
          <p:cNvSpPr>
            <a:spLocks noGrp="1"/>
          </p:cNvSpPr>
          <p:nvPr>
            <p:ph type="subTitle" idx="1"/>
          </p:nvPr>
        </p:nvSpPr>
        <p:spPr/>
        <p:txBody>
          <a:bodyPr>
            <a:normAutofit fontScale="77500" lnSpcReduction="20000"/>
          </a:bodyPr>
          <a:lstStyle/>
          <a:p>
            <a:r>
              <a:rPr lang="ru-RU" dirty="0" smtClean="0">
                <a:solidFill>
                  <a:schemeClr val="tx1"/>
                </a:solidFill>
              </a:rPr>
              <a:t>Составили: Пылаева Т.З., инструктор по физической культуре, первая квалифицированная категория</a:t>
            </a:r>
          </a:p>
          <a:p>
            <a:r>
              <a:rPr lang="ru-RU" dirty="0" err="1" smtClean="0">
                <a:solidFill>
                  <a:schemeClr val="tx1"/>
                </a:solidFill>
              </a:rPr>
              <a:t>Перепелкина.О.А</a:t>
            </a:r>
            <a:r>
              <a:rPr lang="ru-RU" dirty="0" smtClean="0">
                <a:solidFill>
                  <a:schemeClr val="tx1"/>
                </a:solidFill>
              </a:rPr>
              <a:t>., воспитатель, первая квалифицированная категория</a:t>
            </a:r>
            <a:endParaRPr lang="ru-RU" dirty="0">
              <a:solidFill>
                <a:schemeClr val="tx1"/>
              </a:solidFill>
            </a:endParaRPr>
          </a:p>
        </p:txBody>
      </p:sp>
      <p:pic>
        <p:nvPicPr>
          <p:cNvPr id="4" name="Рисунок 3" descr="http://itr8labs.org/pics/57675f2e8e59a.jpg"/>
          <p:cNvPicPr/>
          <p:nvPr/>
        </p:nvPicPr>
        <p:blipFill>
          <a:blip r:embed="rId2" cstate="print"/>
          <a:srcRect/>
          <a:stretch>
            <a:fillRect/>
          </a:stretch>
        </p:blipFill>
        <p:spPr bwMode="auto">
          <a:xfrm>
            <a:off x="2285984" y="285728"/>
            <a:ext cx="4357718" cy="21431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t>Второй этап - практический</a:t>
            </a:r>
            <a:endParaRPr lang="ru-RU" sz="3200" b="1" dirty="0"/>
          </a:p>
        </p:txBody>
      </p:sp>
      <p:sp>
        <p:nvSpPr>
          <p:cNvPr id="3" name="Содержимое 2"/>
          <p:cNvSpPr>
            <a:spLocks noGrp="1"/>
          </p:cNvSpPr>
          <p:nvPr>
            <p:ph idx="1"/>
          </p:nvPr>
        </p:nvSpPr>
        <p:spPr/>
        <p:txBody>
          <a:bodyPr/>
          <a:lstStyle/>
          <a:p>
            <a:r>
              <a:rPr lang="ru-RU" b="1" dirty="0" smtClean="0"/>
              <a:t>Показ презентации «история возникновения скакалки»</a:t>
            </a:r>
          </a:p>
          <a:p>
            <a:r>
              <a:rPr lang="ru-RU" altLang="ru-RU" sz="2000" dirty="0" smtClean="0"/>
              <a:t>Скакалка — спортивный снаряд для физических упражнений взрослых и детей. Представляет собой синтетический или кожаный шнур. Используется как один из спортивных снарядов в упражнениях по художественной гимнастике</a:t>
            </a:r>
            <a:endParaRPr lang="ru-RU" sz="2000" dirty="0"/>
          </a:p>
        </p:txBody>
      </p:sp>
      <p:pic>
        <p:nvPicPr>
          <p:cNvPr id="4" name="Picture 9"/>
          <p:cNvPicPr>
            <a:picLocks noChangeAspect="1" noChangeArrowheads="1"/>
          </p:cNvPicPr>
          <p:nvPr/>
        </p:nvPicPr>
        <p:blipFill>
          <a:blip r:embed="rId2" cstate="print"/>
          <a:srcRect/>
          <a:stretch>
            <a:fillRect/>
          </a:stretch>
        </p:blipFill>
        <p:spPr bwMode="auto">
          <a:xfrm>
            <a:off x="1295400" y="4495800"/>
            <a:ext cx="1600200" cy="1546225"/>
          </a:xfrm>
          <a:prstGeom prst="rect">
            <a:avLst/>
          </a:prstGeom>
          <a:noFill/>
          <a:ln w="9525">
            <a:noFill/>
            <a:miter lim="800000"/>
            <a:headEnd/>
            <a:tailEnd/>
          </a:ln>
          <a:effectLst/>
        </p:spPr>
      </p:pic>
      <p:pic>
        <p:nvPicPr>
          <p:cNvPr id="5" name="Picture 10"/>
          <p:cNvPicPr>
            <a:picLocks noChangeAspect="1" noChangeArrowheads="1"/>
          </p:cNvPicPr>
          <p:nvPr/>
        </p:nvPicPr>
        <p:blipFill>
          <a:blip r:embed="rId3" cstate="print"/>
          <a:srcRect/>
          <a:stretch>
            <a:fillRect/>
          </a:stretch>
        </p:blipFill>
        <p:spPr bwMode="auto">
          <a:xfrm>
            <a:off x="3657600" y="4419600"/>
            <a:ext cx="1676400" cy="1485900"/>
          </a:xfrm>
          <a:prstGeom prst="rect">
            <a:avLst/>
          </a:prstGeom>
          <a:noFill/>
          <a:ln w="9525">
            <a:noFill/>
            <a:miter lim="800000"/>
            <a:headEnd/>
            <a:tailEnd/>
          </a:ln>
          <a:effectLst/>
        </p:spPr>
      </p:pic>
      <p:pic>
        <p:nvPicPr>
          <p:cNvPr id="6" name="Picture 7"/>
          <p:cNvPicPr>
            <a:picLocks noChangeAspect="1" noChangeArrowheads="1"/>
          </p:cNvPicPr>
          <p:nvPr/>
        </p:nvPicPr>
        <p:blipFill>
          <a:blip r:embed="rId4" cstate="print"/>
          <a:srcRect/>
          <a:stretch>
            <a:fillRect/>
          </a:stretch>
        </p:blipFill>
        <p:spPr bwMode="auto">
          <a:xfrm>
            <a:off x="6019800" y="4419600"/>
            <a:ext cx="1714500" cy="1666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i="1" dirty="0" smtClean="0">
                <a:latin typeface="+mn-lt"/>
              </a:rPr>
              <a:t>История современной скакалки началась с обычной веревки.</a:t>
            </a:r>
            <a:r>
              <a:rPr lang="ru-RU" dirty="0" smtClean="0"/>
              <a:t/>
            </a:r>
            <a:br>
              <a:rPr lang="ru-RU" dirty="0" smtClean="0"/>
            </a:br>
            <a:endParaRPr lang="ru-RU" dirty="0"/>
          </a:p>
        </p:txBody>
      </p:sp>
      <p:sp>
        <p:nvSpPr>
          <p:cNvPr id="3" name="Содержимое 2"/>
          <p:cNvSpPr>
            <a:spLocks noGrp="1"/>
          </p:cNvSpPr>
          <p:nvPr>
            <p:ph idx="1"/>
          </p:nvPr>
        </p:nvSpPr>
        <p:spPr/>
        <p:txBody>
          <a:bodyPr>
            <a:normAutofit/>
          </a:bodyPr>
          <a:lstStyle/>
          <a:p>
            <a:pPr>
              <a:buNone/>
            </a:pPr>
            <a:endParaRPr lang="ru-RU" dirty="0" smtClean="0"/>
          </a:p>
          <a:p>
            <a:r>
              <a:rPr lang="ru-RU" sz="2400" i="1" dirty="0" smtClean="0"/>
              <a:t> </a:t>
            </a:r>
            <a:r>
              <a:rPr lang="ru-RU" sz="2400" dirty="0" smtClean="0"/>
              <a:t>Древние египтяне и китайцы крутили веревки и канаты из пеньки. Им постоянно приходилось перепрыгивать через них, чтобы они не путались. Дети, понаблюдав за взрослыми, стали прыгать через недлинные куски веревки для забавы. Постепенно игра распространилась по всему миру. В XVIII веке через скакалку стали прыгать мальчики: в то время было не принято, чтобы девочки занимались спортивными играми. </a:t>
            </a:r>
          </a:p>
          <a:p>
            <a:endParaRPr lang="ru-RU" dirty="0"/>
          </a:p>
        </p:txBody>
      </p:sp>
      <p:pic>
        <p:nvPicPr>
          <p:cNvPr id="4" name="Рисунок 3" descr="http://sundekor.ru/wp-content/uploads/media/%D0%92%D0%B5%D1%81%D0%B5%D0%BB%D0%B0%D1%8F-%D1%81%D0%BA%D0%B0%D0%BA%D0%B0%D0%BB%D0%BE%D1%87%D0%BA%D0%B0/image1.jpeg"/>
          <p:cNvPicPr/>
          <p:nvPr/>
        </p:nvPicPr>
        <p:blipFill>
          <a:blip r:embed="rId2" cstate="print"/>
          <a:srcRect/>
          <a:stretch>
            <a:fillRect/>
          </a:stretch>
        </p:blipFill>
        <p:spPr bwMode="auto">
          <a:xfrm>
            <a:off x="2643174" y="5072074"/>
            <a:ext cx="3429024" cy="1785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i="1" dirty="0" smtClean="0"/>
              <a:t>История современной скакалки началась с обычной веревки.</a:t>
            </a:r>
            <a:r>
              <a:rPr lang="ru-RU" dirty="0" smtClean="0"/>
              <a:t/>
            </a:r>
            <a:br>
              <a:rPr lang="ru-RU" dirty="0" smtClean="0"/>
            </a:br>
            <a:endParaRPr lang="ru-RU" dirty="0"/>
          </a:p>
        </p:txBody>
      </p:sp>
      <p:sp>
        <p:nvSpPr>
          <p:cNvPr id="3" name="Содержимое 2"/>
          <p:cNvSpPr>
            <a:spLocks noGrp="1"/>
          </p:cNvSpPr>
          <p:nvPr>
            <p:ph idx="1"/>
          </p:nvPr>
        </p:nvSpPr>
        <p:spPr/>
        <p:txBody>
          <a:bodyPr>
            <a:normAutofit/>
          </a:bodyPr>
          <a:lstStyle/>
          <a:p>
            <a:r>
              <a:rPr lang="ru-RU" sz="2400" dirty="0" smtClean="0"/>
              <a:t>Но столетие спустя стали прыгать и девочки. Для этого не нужна была спортивная форма. Наши прапрабабушки, бабушки прыгали через «верёвочку» в пышных платьях и на каблучках.</a:t>
            </a:r>
            <a:endParaRPr lang="ru-RU" sz="2400" dirty="0"/>
          </a:p>
        </p:txBody>
      </p:sp>
      <p:pic>
        <p:nvPicPr>
          <p:cNvPr id="5" name="Picture 6"/>
          <p:cNvPicPr>
            <a:picLocks noChangeAspect="1" noChangeArrowheads="1"/>
          </p:cNvPicPr>
          <p:nvPr/>
        </p:nvPicPr>
        <p:blipFill>
          <a:blip r:embed="rId2" cstate="print"/>
          <a:srcRect/>
          <a:stretch>
            <a:fillRect/>
          </a:stretch>
        </p:blipFill>
        <p:spPr bwMode="auto">
          <a:xfrm>
            <a:off x="357159" y="3071810"/>
            <a:ext cx="2214578" cy="3786190"/>
          </a:xfrm>
          <a:prstGeom prst="rect">
            <a:avLst/>
          </a:prstGeom>
          <a:noFill/>
          <a:ln w="9525">
            <a:noFill/>
            <a:miter lim="800000"/>
            <a:headEnd/>
            <a:tailEnd/>
          </a:ln>
          <a:effectLst/>
        </p:spPr>
      </p:pic>
      <p:pic>
        <p:nvPicPr>
          <p:cNvPr id="6" name="Рисунок 5" descr="https://img-fotki.yandex.ru/get/70180/78796728.fc/0_8b317_f1f09391_orig.jpg"/>
          <p:cNvPicPr/>
          <p:nvPr/>
        </p:nvPicPr>
        <p:blipFill>
          <a:blip r:embed="rId3" cstate="print"/>
          <a:srcRect/>
          <a:stretch>
            <a:fillRect/>
          </a:stretch>
        </p:blipFill>
        <p:spPr bwMode="auto">
          <a:xfrm>
            <a:off x="3009900" y="3071810"/>
            <a:ext cx="2776546" cy="3214710"/>
          </a:xfrm>
          <a:prstGeom prst="rect">
            <a:avLst/>
          </a:prstGeom>
          <a:noFill/>
          <a:ln w="9525">
            <a:noFill/>
            <a:miter lim="800000"/>
            <a:headEnd/>
            <a:tailEnd/>
          </a:ln>
        </p:spPr>
      </p:pic>
      <p:pic>
        <p:nvPicPr>
          <p:cNvPr id="7" name="Рисунок 6" descr="http://img0.liveinternet.ru/images/foto/c/0/apps/3/847/3847356__._._.jpg"/>
          <p:cNvPicPr/>
          <p:nvPr/>
        </p:nvPicPr>
        <p:blipFill>
          <a:blip r:embed="rId4" cstate="print"/>
          <a:srcRect/>
          <a:stretch>
            <a:fillRect/>
          </a:stretch>
        </p:blipFill>
        <p:spPr bwMode="auto">
          <a:xfrm>
            <a:off x="6072198" y="3000372"/>
            <a:ext cx="2357453" cy="32861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t>Беседы с детьми о пользе движений</a:t>
            </a:r>
            <a:endParaRPr lang="ru-RU" sz="3200" dirty="0"/>
          </a:p>
        </p:txBody>
      </p:sp>
      <p:pic>
        <p:nvPicPr>
          <p:cNvPr id="2050" name="Picture 2" descr="C:\Users\User\Desktop\фото 2016-2017\P1060961.JPG"/>
          <p:cNvPicPr>
            <a:picLocks noGrp="1" noChangeAspect="1" noChangeArrowheads="1"/>
          </p:cNvPicPr>
          <p:nvPr>
            <p:ph idx="1"/>
          </p:nvPr>
        </p:nvPicPr>
        <p:blipFill>
          <a:blip r:embed="rId2" cstate="print"/>
          <a:srcRect/>
          <a:stretch>
            <a:fillRect/>
          </a:stretch>
        </p:blipFill>
        <p:spPr bwMode="auto">
          <a:xfrm>
            <a:off x="1214413" y="1071546"/>
            <a:ext cx="7072363" cy="564360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t>Обучение упражнениям, которые нужны для прыжков со скакалкой</a:t>
            </a:r>
            <a:endParaRPr lang="ru-RU" sz="3200" dirty="0"/>
          </a:p>
        </p:txBody>
      </p:sp>
      <p:pic>
        <p:nvPicPr>
          <p:cNvPr id="4" name="Picture 5"/>
          <p:cNvPicPr>
            <a:picLocks noGrp="1" noChangeAspect="1" noChangeArrowheads="1"/>
          </p:cNvPicPr>
          <p:nvPr>
            <p:ph idx="1"/>
          </p:nvPr>
        </p:nvPicPr>
        <p:blipFill>
          <a:blip r:embed="rId2" cstate="print"/>
          <a:srcRect/>
          <a:stretch>
            <a:fillRect/>
          </a:stretch>
        </p:blipFill>
        <p:spPr bwMode="auto">
          <a:xfrm>
            <a:off x="214282" y="1438462"/>
            <a:ext cx="3714776" cy="4419430"/>
          </a:xfrm>
          <a:prstGeom prst="rect">
            <a:avLst/>
          </a:prstGeom>
          <a:noFill/>
          <a:ln w="9525">
            <a:noFill/>
            <a:miter lim="800000"/>
            <a:headEnd/>
            <a:tailEnd/>
          </a:ln>
          <a:effectLst/>
        </p:spPr>
      </p:pic>
      <p:pic>
        <p:nvPicPr>
          <p:cNvPr id="5" name="Picture 11" descr="Pict0006"/>
          <p:cNvPicPr>
            <a:picLocks noChangeAspect="1" noChangeArrowheads="1"/>
          </p:cNvPicPr>
          <p:nvPr/>
        </p:nvPicPr>
        <p:blipFill>
          <a:blip r:embed="rId3" cstate="print"/>
          <a:srcRect l="17395" r="13342" b="63280"/>
          <a:stretch>
            <a:fillRect/>
          </a:stretch>
        </p:blipFill>
        <p:spPr bwMode="auto">
          <a:xfrm>
            <a:off x="3857620" y="1428736"/>
            <a:ext cx="4786346" cy="4714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Прыжки на месте</a:t>
            </a:r>
            <a:endParaRPr lang="ru-RU" dirty="0"/>
          </a:p>
        </p:txBody>
      </p:sp>
      <p:pic>
        <p:nvPicPr>
          <p:cNvPr id="3074" name="Picture 2" descr="C:\Users\User\Desktop\фото 2016-2017\P1060967.JPG"/>
          <p:cNvPicPr>
            <a:picLocks noGrp="1" noChangeAspect="1" noChangeArrowheads="1"/>
          </p:cNvPicPr>
          <p:nvPr>
            <p:ph idx="1"/>
          </p:nvPr>
        </p:nvPicPr>
        <p:blipFill>
          <a:blip r:embed="rId2" cstate="print"/>
          <a:srcRect/>
          <a:stretch>
            <a:fillRect/>
          </a:stretch>
        </p:blipFill>
        <p:spPr bwMode="auto">
          <a:xfrm>
            <a:off x="1142976" y="1357298"/>
            <a:ext cx="7215238" cy="550070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J:\DCIM\106_PANA\P1060819.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DCIM\106_PANA\P10608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J:\DCIM\106_PANA\P1060823.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Прыжки боком через скакалку</a:t>
            </a:r>
            <a:endParaRPr lang="ru-RU" dirty="0"/>
          </a:p>
        </p:txBody>
      </p:sp>
      <p:pic>
        <p:nvPicPr>
          <p:cNvPr id="4098" name="Picture 2" descr="C:\Users\User\Desktop\фото 2016-2017\P1060968.JPG"/>
          <p:cNvPicPr>
            <a:picLocks noGrp="1" noChangeAspect="1" noChangeArrowheads="1"/>
          </p:cNvPicPr>
          <p:nvPr>
            <p:ph idx="1"/>
          </p:nvPr>
        </p:nvPicPr>
        <p:blipFill>
          <a:blip r:embed="rId2" cstate="print"/>
          <a:srcRect/>
          <a:stretch>
            <a:fillRect/>
          </a:stretch>
        </p:blipFill>
        <p:spPr bwMode="auto">
          <a:xfrm>
            <a:off x="857224" y="1214422"/>
            <a:ext cx="7500989" cy="564357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u="sng" dirty="0" smtClean="0"/>
              <a:t>Актуальность</a:t>
            </a:r>
            <a:r>
              <a:rPr lang="ru-RU" dirty="0" smtClean="0"/>
              <a:t>:</a:t>
            </a:r>
            <a:br>
              <a:rPr lang="ru-RU" dirty="0" smtClean="0"/>
            </a:br>
            <a:endParaRPr lang="ru-RU" dirty="0"/>
          </a:p>
        </p:txBody>
      </p:sp>
      <p:sp>
        <p:nvSpPr>
          <p:cNvPr id="3" name="Содержимое 2"/>
          <p:cNvSpPr>
            <a:spLocks noGrp="1"/>
          </p:cNvSpPr>
          <p:nvPr>
            <p:ph idx="1"/>
          </p:nvPr>
        </p:nvSpPr>
        <p:spPr/>
        <p:txBody>
          <a:bodyPr>
            <a:normAutofit fontScale="55000" lnSpcReduction="20000"/>
          </a:bodyPr>
          <a:lstStyle/>
          <a:p>
            <a:pPr>
              <a:buNone/>
            </a:pPr>
            <a:endParaRPr lang="ru-RU" dirty="0" smtClean="0"/>
          </a:p>
          <a:p>
            <a:r>
              <a:rPr lang="ru-RU" dirty="0" smtClean="0"/>
              <a:t>Дети овладевают большинством движений в упражнениях. Свой опыт разных движений они стремятся использовать в весёлых играх, проявляя большую самостоятельность, интерес к самостоятельным действиям.</a:t>
            </a:r>
          </a:p>
          <a:p>
            <a:r>
              <a:rPr lang="ru-RU" b="1" dirty="0" smtClean="0"/>
              <a:t>Скакалка</a:t>
            </a:r>
            <a:r>
              <a:rPr lang="ru-RU" dirty="0" smtClean="0"/>
              <a:t>, или сплетённый в виде косички шнур, используется для упражнений в разных движениях.</a:t>
            </a:r>
          </a:p>
          <a:p>
            <a:r>
              <a:rPr lang="ru-RU" dirty="0" smtClean="0"/>
              <a:t>Прыжки со </a:t>
            </a:r>
            <a:r>
              <a:rPr lang="ru-RU" b="1" dirty="0" smtClean="0"/>
              <a:t>скакалкой</a:t>
            </a:r>
            <a:r>
              <a:rPr lang="ru-RU" dirty="0" smtClean="0"/>
              <a:t> – прекрасное упражнение, развивающее чувство ритма, прыгучесть, способность одновременно выполнять разные по координации движения, варьировать их.</a:t>
            </a:r>
          </a:p>
          <a:p>
            <a:r>
              <a:rPr lang="ru-RU" dirty="0" smtClean="0"/>
              <a:t>Хорошо владеющий </a:t>
            </a:r>
            <a:r>
              <a:rPr lang="ru-RU" b="1" dirty="0" smtClean="0"/>
              <a:t>скакалкой</a:t>
            </a:r>
            <a:r>
              <a:rPr lang="ru-RU" dirty="0" smtClean="0"/>
              <a:t> дошкольник может прыгать 1.5-2 минуты. В этом случае у него воспитывается чрезвычайно нужное качество – выносливость.</a:t>
            </a:r>
          </a:p>
          <a:p>
            <a:r>
              <a:rPr lang="ru-RU" dirty="0" smtClean="0"/>
              <a:t>Для девочки шести лет умение прыгать через короткую и длинную </a:t>
            </a:r>
            <a:r>
              <a:rPr lang="ru-RU" b="1" dirty="0" smtClean="0"/>
              <a:t>скакалку</a:t>
            </a:r>
            <a:r>
              <a:rPr lang="ru-RU" dirty="0" smtClean="0"/>
              <a:t> означает переход к играм </a:t>
            </a:r>
            <a:r>
              <a:rPr lang="ru-RU" i="1" dirty="0" smtClean="0"/>
              <a:t>«больших девочек-школьниц»</a:t>
            </a:r>
            <a:r>
              <a:rPr lang="ru-RU" dirty="0" smtClean="0"/>
              <a:t>, а значит, возможность быть принятой в совместные игры с ними.</a:t>
            </a:r>
          </a:p>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C:\Users\User\Desktop\фото 2016-2017\P1060970.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Прыжки «крест на крест»</a:t>
            </a:r>
            <a:endParaRPr lang="ru-RU" dirty="0"/>
          </a:p>
        </p:txBody>
      </p:sp>
      <p:pic>
        <p:nvPicPr>
          <p:cNvPr id="6146" name="Picture 2" descr="C:\Users\User\Desktop\фото 2016-2017\P1060971.JPG"/>
          <p:cNvPicPr>
            <a:picLocks noGrp="1" noChangeAspect="1" noChangeArrowheads="1"/>
          </p:cNvPicPr>
          <p:nvPr>
            <p:ph idx="1"/>
          </p:nvPr>
        </p:nvPicPr>
        <p:blipFill>
          <a:blip r:embed="rId2" cstate="print"/>
          <a:srcRect/>
          <a:stretch>
            <a:fillRect/>
          </a:stretch>
        </p:blipFill>
        <p:spPr bwMode="auto">
          <a:xfrm>
            <a:off x="714348" y="1214422"/>
            <a:ext cx="7429551" cy="564357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Прыжки парами</a:t>
            </a:r>
            <a:endParaRPr lang="ru-RU" dirty="0"/>
          </a:p>
        </p:txBody>
      </p:sp>
      <p:pic>
        <p:nvPicPr>
          <p:cNvPr id="7170" name="Picture 2" descr="C:\Users\User\Desktop\фото 2016-2017\P1060983.JPG"/>
          <p:cNvPicPr>
            <a:picLocks noGrp="1" noChangeAspect="1" noChangeArrowheads="1"/>
          </p:cNvPicPr>
          <p:nvPr>
            <p:ph idx="1"/>
          </p:nvPr>
        </p:nvPicPr>
        <p:blipFill>
          <a:blip r:embed="rId2" cstate="print"/>
          <a:srcRect/>
          <a:stretch>
            <a:fillRect/>
          </a:stretch>
        </p:blipFill>
        <p:spPr bwMode="auto">
          <a:xfrm>
            <a:off x="1000100" y="1071546"/>
            <a:ext cx="7715304" cy="578645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C:\Users\User\Desktop\фото 2016-2017\P1060984.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274786"/>
          </a:xfrm>
        </p:spPr>
        <p:txBody>
          <a:bodyPr>
            <a:normAutofit fontScale="90000"/>
          </a:bodyPr>
          <a:lstStyle/>
          <a:p>
            <a:pPr>
              <a:defRPr/>
            </a:pPr>
            <a:r>
              <a:rPr lang="ru-RU" altLang="ru-RU" sz="2700" b="1" dirty="0" smtClean="0">
                <a:solidFill>
                  <a:srgbClr val="A50021"/>
                </a:solidFill>
                <a:effectLst>
                  <a:outerShdw blurRad="38100" dist="38100" dir="2700000" algn="tl">
                    <a:srgbClr val="C0C0C0"/>
                  </a:outerShdw>
                </a:effectLst>
                <a:latin typeface="+mn-lt"/>
                <a:cs typeface="Arial" panose="020B0604020202020204" pitchFamily="34" charset="0"/>
              </a:rPr>
              <a:t>Комплекс ОРУ </a:t>
            </a:r>
            <a:br>
              <a:rPr lang="ru-RU" altLang="ru-RU" sz="2700" b="1" dirty="0" smtClean="0">
                <a:solidFill>
                  <a:srgbClr val="A50021"/>
                </a:solidFill>
                <a:effectLst>
                  <a:outerShdw blurRad="38100" dist="38100" dir="2700000" algn="tl">
                    <a:srgbClr val="C0C0C0"/>
                  </a:outerShdw>
                </a:effectLst>
                <a:latin typeface="+mn-lt"/>
                <a:cs typeface="Arial" panose="020B0604020202020204" pitchFamily="34" charset="0"/>
              </a:rPr>
            </a:br>
            <a:r>
              <a:rPr lang="ru-RU" altLang="ru-RU" sz="2700" b="1" dirty="0" smtClean="0">
                <a:solidFill>
                  <a:srgbClr val="A50021"/>
                </a:solidFill>
                <a:effectLst>
                  <a:outerShdw blurRad="38100" dist="38100" dir="2700000" algn="tl">
                    <a:srgbClr val="C0C0C0"/>
                  </a:outerShdw>
                </a:effectLst>
                <a:latin typeface="+mn-lt"/>
                <a:cs typeface="Arial" panose="020B0604020202020204" pitchFamily="34" charset="0"/>
              </a:rPr>
              <a:t>со скакалкой</a:t>
            </a:r>
            <a:r>
              <a:rPr lang="ru-RU" altLang="ru-RU" sz="2700" dirty="0" smtClean="0">
                <a:latin typeface="+mn-lt"/>
                <a:cs typeface="Arial" panose="020B0604020202020204" pitchFamily="34" charset="0"/>
              </a:rPr>
              <a:t> </a:t>
            </a:r>
            <a:r>
              <a:rPr lang="ru-RU" altLang="ru-RU" dirty="0" smtClean="0">
                <a:latin typeface="Arial" panose="020B0604020202020204" pitchFamily="34" charset="0"/>
                <a:cs typeface="Arial" panose="020B0604020202020204" pitchFamily="34" charset="0"/>
              </a:rPr>
              <a:t/>
            </a:r>
            <a:br>
              <a:rPr lang="ru-RU" altLang="ru-RU" dirty="0" smtClean="0">
                <a:latin typeface="Arial" panose="020B0604020202020204" pitchFamily="34" charset="0"/>
                <a:cs typeface="Arial" panose="020B0604020202020204" pitchFamily="34" charset="0"/>
              </a:rPr>
            </a:br>
            <a:endParaRPr lang="ru-RU" dirty="0"/>
          </a:p>
        </p:txBody>
      </p:sp>
      <p:pic>
        <p:nvPicPr>
          <p:cNvPr id="12290" name="Picture 2" descr="C:\Users\User\Desktop\фото 2016-2017\P1060973.JPG"/>
          <p:cNvPicPr>
            <a:picLocks noGrp="1" noChangeAspect="1" noChangeArrowheads="1"/>
          </p:cNvPicPr>
          <p:nvPr>
            <p:ph idx="1"/>
          </p:nvPr>
        </p:nvPicPr>
        <p:blipFill>
          <a:blip r:embed="rId2" cstate="print"/>
          <a:srcRect/>
          <a:stretch>
            <a:fillRect/>
          </a:stretch>
        </p:blipFill>
        <p:spPr bwMode="auto">
          <a:xfrm>
            <a:off x="714348" y="1071546"/>
            <a:ext cx="7572427" cy="578645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descr="C:\Users\User\Desktop\фото 2016-2017\P1060974.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descr="C:\Users\User\Desktop\фото 2016-2017\P106098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5362" name="Picture 2" descr="C:\Users\User\Desktop\фото 2016-2017\P1060986.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Прыжки боком</a:t>
            </a:r>
            <a:endParaRPr lang="ru-RU" dirty="0"/>
          </a:p>
        </p:txBody>
      </p:sp>
      <p:pic>
        <p:nvPicPr>
          <p:cNvPr id="16386" name="Picture 2" descr="C:\Users\User\Desktop\фото 2016-2017\P1060989.JPG"/>
          <p:cNvPicPr>
            <a:picLocks noGrp="1" noChangeAspect="1" noChangeArrowheads="1"/>
          </p:cNvPicPr>
          <p:nvPr>
            <p:ph idx="1"/>
          </p:nvPr>
        </p:nvPicPr>
        <p:blipFill>
          <a:blip r:embed="rId2" cstate="print"/>
          <a:srcRect/>
          <a:stretch>
            <a:fillRect/>
          </a:stretch>
        </p:blipFill>
        <p:spPr bwMode="auto">
          <a:xfrm>
            <a:off x="857225" y="1285860"/>
            <a:ext cx="7143800" cy="542928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Бег «змейкой» через скакалки</a:t>
            </a:r>
            <a:endParaRPr lang="ru-RU" dirty="0"/>
          </a:p>
        </p:txBody>
      </p:sp>
      <p:pic>
        <p:nvPicPr>
          <p:cNvPr id="17410" name="Picture 2" descr="C:\Users\User\Desktop\фото 2016-2017\P1060992.JPG"/>
          <p:cNvPicPr>
            <a:picLocks noGrp="1" noChangeAspect="1" noChangeArrowheads="1"/>
          </p:cNvPicPr>
          <p:nvPr>
            <p:ph idx="1"/>
          </p:nvPr>
        </p:nvPicPr>
        <p:blipFill>
          <a:blip r:embed="rId2" cstate="print"/>
          <a:srcRect/>
          <a:stretch>
            <a:fillRect/>
          </a:stretch>
        </p:blipFill>
        <p:spPr bwMode="auto">
          <a:xfrm>
            <a:off x="928663" y="1357298"/>
            <a:ext cx="7143800" cy="521497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186766" cy="1274786"/>
          </a:xfrm>
        </p:spPr>
        <p:txBody>
          <a:bodyPr>
            <a:noAutofit/>
          </a:bodyPr>
          <a:lstStyle/>
          <a:p>
            <a:r>
              <a:rPr lang="ru-RU" sz="1400" dirty="0" smtClean="0">
                <a:latin typeface="+mn-lt"/>
              </a:rPr>
              <a:t>Результаты диагностики показали, что у 50 % детей низкий показатель в выполнении данного вида прыжков. </a:t>
            </a:r>
            <a:r>
              <a:rPr lang="ru-RU" sz="1400" u="sng" dirty="0" smtClean="0">
                <a:latin typeface="+mn-lt"/>
              </a:rPr>
              <a:t>Причина</a:t>
            </a:r>
            <a:r>
              <a:rPr lang="ru-RU" sz="1400" dirty="0" smtClean="0">
                <a:latin typeface="+mn-lt"/>
              </a:rPr>
              <a:t>:</a:t>
            </a:r>
            <a:br>
              <a:rPr lang="ru-RU" sz="1400" dirty="0" smtClean="0">
                <a:latin typeface="+mn-lt"/>
              </a:rPr>
            </a:br>
            <a:r>
              <a:rPr lang="ru-RU" sz="1400" dirty="0" smtClean="0">
                <a:latin typeface="+mn-lt"/>
              </a:rPr>
              <a:t>- Незаинтересованность детей и родителей;</a:t>
            </a:r>
            <a:br>
              <a:rPr lang="ru-RU" sz="1400" dirty="0" smtClean="0">
                <a:latin typeface="+mn-lt"/>
              </a:rPr>
            </a:br>
            <a:r>
              <a:rPr lang="ru-RU" sz="1400" dirty="0" smtClean="0">
                <a:latin typeface="+mn-lt"/>
              </a:rPr>
              <a:t>- Нежелание двигаться.</a:t>
            </a:r>
            <a:br>
              <a:rPr lang="ru-RU" sz="1400" dirty="0" smtClean="0">
                <a:latin typeface="+mn-lt"/>
              </a:rPr>
            </a:br>
            <a:r>
              <a:rPr lang="ru-RU" sz="1400" dirty="0" smtClean="0">
                <a:latin typeface="+mn-lt"/>
              </a:rPr>
              <a:t>- Недостаточное количество игр со </a:t>
            </a:r>
            <a:r>
              <a:rPr lang="ru-RU" sz="1400" b="1" dirty="0" smtClean="0">
                <a:latin typeface="+mn-lt"/>
              </a:rPr>
              <a:t>скакалкой во время занятия</a:t>
            </a:r>
            <a:r>
              <a:rPr lang="ru-RU" sz="1400" dirty="0" smtClean="0">
                <a:latin typeface="+mn-lt"/>
              </a:rPr>
              <a:t>.</a:t>
            </a:r>
            <a:r>
              <a:rPr lang="ru-RU" sz="1400" dirty="0" smtClean="0"/>
              <a:t/>
            </a:r>
            <a:br>
              <a:rPr lang="ru-RU" sz="1400" dirty="0" smtClean="0"/>
            </a:br>
            <a:endParaRPr lang="ru-RU" sz="1400" dirty="0"/>
          </a:p>
        </p:txBody>
      </p:sp>
      <p:sp>
        <p:nvSpPr>
          <p:cNvPr id="3" name="Содержимое 2"/>
          <p:cNvSpPr>
            <a:spLocks noGrp="1"/>
          </p:cNvSpPr>
          <p:nvPr>
            <p:ph idx="1"/>
          </p:nvPr>
        </p:nvSpPr>
        <p:spPr/>
        <p:txBody>
          <a:bodyPr>
            <a:normAutofit fontScale="62500" lnSpcReduction="20000"/>
          </a:bodyPr>
          <a:lstStyle/>
          <a:p>
            <a:r>
              <a:rPr lang="ru-RU" dirty="0" smtClean="0"/>
              <a:t>И поэтому к выходу из детского сада, дети не владеют умением прыгать через </a:t>
            </a:r>
            <a:r>
              <a:rPr lang="ru-RU" b="1" dirty="0" smtClean="0"/>
              <a:t>скакалку</a:t>
            </a:r>
            <a:r>
              <a:rPr lang="ru-RU" dirty="0" smtClean="0"/>
              <a:t>, у детей нет чувства ритма, способности одновременно выполнять разные по координации движения.</a:t>
            </a:r>
          </a:p>
          <a:p>
            <a:r>
              <a:rPr lang="ru-RU" dirty="0" smtClean="0"/>
              <a:t>Проблема обучения прыжкам через </a:t>
            </a:r>
            <a:r>
              <a:rPr lang="ru-RU" b="1" dirty="0" smtClean="0"/>
              <a:t>скакалку детей старшего</a:t>
            </a:r>
            <a:r>
              <a:rPr lang="ru-RU" dirty="0" smtClean="0"/>
              <a:t> дошкольного возраста связана с отсутствием разработанных методик.</a:t>
            </a:r>
          </a:p>
          <a:p>
            <a:r>
              <a:rPr lang="ru-RU" dirty="0" smtClean="0"/>
              <a:t>Овладение умением прыгать через </a:t>
            </a:r>
            <a:r>
              <a:rPr lang="ru-RU" b="1" dirty="0" smtClean="0"/>
              <a:t>скакалку</a:t>
            </a:r>
            <a:r>
              <a:rPr lang="ru-RU" dirty="0" smtClean="0"/>
              <a:t> происходит в несколько этапов. Вначале прыжки выполняются медленно, движения рук и ног ребёнка не синхронизированы. По мере тренировок дети овладевают следующими видами </a:t>
            </a:r>
            <a:r>
              <a:rPr lang="ru-RU" u="sng" dirty="0" smtClean="0"/>
              <a:t>прыжков</a:t>
            </a:r>
            <a:r>
              <a:rPr lang="ru-RU" dirty="0" smtClean="0"/>
              <a:t>: ноги </a:t>
            </a:r>
            <a:r>
              <a:rPr lang="ru-RU" dirty="0" err="1" smtClean="0"/>
              <a:t>скрестно</a:t>
            </a:r>
            <a:r>
              <a:rPr lang="ru-RU" dirty="0" smtClean="0"/>
              <a:t> -ноги врозь; на одной и на двух ногах; с промежуточными подскоками; прыжки парами и другие.</a:t>
            </a:r>
          </a:p>
          <a:p>
            <a:r>
              <a:rPr lang="ru-RU" dirty="0" smtClean="0"/>
              <a:t>В </a:t>
            </a:r>
            <a:r>
              <a:rPr lang="ru-RU" b="1" dirty="0" smtClean="0"/>
              <a:t>проекте</a:t>
            </a:r>
            <a:r>
              <a:rPr lang="ru-RU" dirty="0" smtClean="0"/>
              <a:t> </a:t>
            </a:r>
            <a:r>
              <a:rPr lang="ru-RU" dirty="0" smtClean="0"/>
              <a:t>мы планируем </a:t>
            </a:r>
            <a:r>
              <a:rPr lang="ru-RU" dirty="0" smtClean="0"/>
              <a:t>познакомить детей со </a:t>
            </a:r>
            <a:r>
              <a:rPr lang="ru-RU" b="1" dirty="0" smtClean="0"/>
              <a:t>скакалкой</a:t>
            </a:r>
            <a:r>
              <a:rPr lang="ru-RU" dirty="0" smtClean="0"/>
              <a:t>, развить и повысить интерес к физическим занятиям и игровым упражнениям со </a:t>
            </a:r>
            <a:r>
              <a:rPr lang="ru-RU" b="1" dirty="0" smtClean="0"/>
              <a:t>скакалкой</a:t>
            </a:r>
            <a:r>
              <a:rPr lang="ru-RU" dirty="0" smtClean="0"/>
              <a:t>, развить двигательную активность детей, чувство ритма, прыгучесть, выносливость, координацию движений.</a:t>
            </a:r>
          </a:p>
          <a:p>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User\Desktop\фото 2016-2017\P1060994.JPG"/>
          <p:cNvPicPr>
            <a:picLocks noGrp="1" noChangeAspect="1" noChangeArrowheads="1"/>
          </p:cNvPicPr>
          <p:nvPr>
            <p:ph idx="1"/>
          </p:nvPr>
        </p:nvPicPr>
        <p:blipFill>
          <a:blip r:embed="rId2" cstate="print"/>
          <a:srcRect/>
          <a:stretch>
            <a:fillRect/>
          </a:stretch>
        </p:blipFill>
        <p:spPr bwMode="auto">
          <a:xfrm>
            <a:off x="1214415" y="1357298"/>
            <a:ext cx="6786610" cy="528641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1203348"/>
          </a:xfrm>
        </p:spPr>
        <p:txBody>
          <a:bodyPr>
            <a:normAutofit fontScale="90000"/>
          </a:bodyPr>
          <a:lstStyle/>
          <a:p>
            <a:r>
              <a:rPr lang="ru-RU" altLang="ru-RU" sz="2400" b="1" dirty="0" smtClean="0">
                <a:solidFill>
                  <a:srgbClr val="A50021"/>
                </a:solidFill>
                <a:effectLst>
                  <a:outerShdw blurRad="38100" dist="38100" dir="2700000" algn="tl">
                    <a:srgbClr val="C0C0C0"/>
                  </a:outerShdw>
                </a:effectLst>
                <a:latin typeface="+mn-lt"/>
                <a:cs typeface="Arial" panose="020B0604020202020204" pitchFamily="34" charset="0"/>
              </a:rPr>
              <a:t>ИГРЫ </a:t>
            </a:r>
            <a:r>
              <a:rPr lang="ru-RU" altLang="ru-RU" sz="2400" b="1" dirty="0" smtClean="0">
                <a:solidFill>
                  <a:srgbClr val="A50021"/>
                </a:solidFill>
                <a:effectLst>
                  <a:outerShdw blurRad="38100" dist="38100" dir="2700000" algn="tl">
                    <a:srgbClr val="C0C0C0"/>
                  </a:outerShdw>
                </a:effectLst>
                <a:latin typeface="+mn-lt"/>
                <a:cs typeface="Arial" panose="020B0604020202020204" pitchFamily="34" charset="0"/>
              </a:rPr>
              <a:t>со скакалкой </a:t>
            </a:r>
            <a:r>
              <a:rPr lang="ru-RU" altLang="ru-RU" sz="2400" b="1" dirty="0" smtClean="0">
                <a:solidFill>
                  <a:srgbClr val="A50021"/>
                </a:solidFill>
                <a:effectLst>
                  <a:outerShdw blurRad="38100" dist="38100" dir="2700000" algn="tl">
                    <a:srgbClr val="C0C0C0"/>
                  </a:outerShdw>
                </a:effectLst>
                <a:latin typeface="+mn-lt"/>
                <a:cs typeface="Arial" panose="020B0604020202020204" pitchFamily="34" charset="0"/>
              </a:rPr>
              <a:t>в </a:t>
            </a:r>
            <a:r>
              <a:rPr lang="ru-RU" altLang="ru-RU" sz="2400" b="1" dirty="0" smtClean="0">
                <a:solidFill>
                  <a:srgbClr val="A50021"/>
                </a:solidFill>
                <a:effectLst>
                  <a:outerShdw blurRad="38100" dist="38100" dir="2700000" algn="tl">
                    <a:srgbClr val="C0C0C0"/>
                  </a:outerShdw>
                </a:effectLst>
                <a:latin typeface="+mn-lt"/>
                <a:cs typeface="Arial" panose="020B0604020202020204" pitchFamily="34" charset="0"/>
              </a:rPr>
              <a:t>соответствии с возрастом</a:t>
            </a:r>
            <a:br>
              <a:rPr lang="ru-RU" altLang="ru-RU" sz="2400" b="1" dirty="0" smtClean="0">
                <a:solidFill>
                  <a:srgbClr val="A50021"/>
                </a:solidFill>
                <a:effectLst>
                  <a:outerShdw blurRad="38100" dist="38100" dir="2700000" algn="tl">
                    <a:srgbClr val="C0C0C0"/>
                  </a:outerShdw>
                </a:effectLst>
                <a:latin typeface="+mn-lt"/>
                <a:cs typeface="Arial" panose="020B0604020202020204" pitchFamily="34" charset="0"/>
              </a:rPr>
            </a:br>
            <a:r>
              <a:rPr lang="ru-RU" sz="2400" dirty="0" smtClean="0"/>
              <a:t>«Удочка»</a:t>
            </a:r>
            <a:br>
              <a:rPr lang="ru-RU" sz="2400" dirty="0" smtClean="0"/>
            </a:br>
            <a:r>
              <a:rPr lang="ru-RU" altLang="ru-RU" sz="2400" b="1" dirty="0" smtClean="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t/>
            </a:r>
            <a:br>
              <a:rPr lang="ru-RU" altLang="ru-RU" sz="2400" b="1" dirty="0" smtClean="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ru-RU" sz="2400" dirty="0"/>
          </a:p>
        </p:txBody>
      </p:sp>
      <p:sp>
        <p:nvSpPr>
          <p:cNvPr id="3" name="Содержимое 2"/>
          <p:cNvSpPr>
            <a:spLocks noGrp="1"/>
          </p:cNvSpPr>
          <p:nvPr>
            <p:ph idx="1"/>
          </p:nvPr>
        </p:nvSpPr>
        <p:spPr/>
        <p:txBody>
          <a:bodyPr/>
          <a:lstStyle/>
          <a:p>
            <a:pPr>
              <a:buNone/>
            </a:pPr>
            <a:endParaRPr lang="ru-RU" dirty="0"/>
          </a:p>
        </p:txBody>
      </p:sp>
      <p:pic>
        <p:nvPicPr>
          <p:cNvPr id="1026" name="Picture 2" descr="C:\Users\User\Desktop\фото 2016-2017\P1060976.JPG"/>
          <p:cNvPicPr>
            <a:picLocks noChangeAspect="1" noChangeArrowheads="1"/>
          </p:cNvPicPr>
          <p:nvPr/>
        </p:nvPicPr>
        <p:blipFill>
          <a:blip r:embed="rId2" cstate="print"/>
          <a:srcRect/>
          <a:stretch>
            <a:fillRect/>
          </a:stretch>
        </p:blipFill>
        <p:spPr bwMode="auto">
          <a:xfrm>
            <a:off x="214282" y="928670"/>
            <a:ext cx="8715436" cy="592933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«Лошадки»</a:t>
            </a:r>
            <a:endParaRPr lang="ru-RU" dirty="0"/>
          </a:p>
        </p:txBody>
      </p:sp>
      <p:pic>
        <p:nvPicPr>
          <p:cNvPr id="1026" name="Picture 2" descr="C:\Users\User\Desktop\фото 2016-2017\P1070141.JPG"/>
          <p:cNvPicPr>
            <a:picLocks noGrp="1" noChangeAspect="1" noChangeArrowheads="1"/>
          </p:cNvPicPr>
          <p:nvPr>
            <p:ph idx="1"/>
          </p:nvPr>
        </p:nvPicPr>
        <p:blipFill>
          <a:blip r:embed="rId2" cstate="print"/>
          <a:srcRect/>
          <a:stretch>
            <a:fillRect/>
          </a:stretch>
        </p:blipFill>
        <p:spPr bwMode="auto">
          <a:xfrm>
            <a:off x="1214415" y="1142984"/>
            <a:ext cx="6715172" cy="542928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User\Desktop\фото 2016-2017\P1070142.JPG"/>
          <p:cNvPicPr>
            <a:picLocks noGrp="1" noChangeAspect="1" noChangeArrowheads="1"/>
          </p:cNvPicPr>
          <p:nvPr>
            <p:ph idx="1"/>
          </p:nvPr>
        </p:nvPicPr>
        <p:blipFill>
          <a:blip r:embed="rId2" cstate="print"/>
          <a:srcRect/>
          <a:stretch>
            <a:fillRect/>
          </a:stretch>
        </p:blipFill>
        <p:spPr bwMode="auto">
          <a:xfrm>
            <a:off x="0" y="0"/>
            <a:ext cx="8929717"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фото 2016-2017\P1070143.JPG"/>
          <p:cNvPicPr>
            <a:picLocks noChangeAspect="1" noChangeArrowheads="1"/>
          </p:cNvPicPr>
          <p:nvPr/>
        </p:nvPicPr>
        <p:blipFill>
          <a:blip r:embed="rId2" cstate="print"/>
          <a:srcRect/>
          <a:stretch>
            <a:fillRect/>
          </a:stretch>
        </p:blipFill>
        <p:spPr bwMode="auto">
          <a:xfrm>
            <a:off x="0" y="0"/>
            <a:ext cx="9286908"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latin typeface="+mn-lt"/>
              </a:rPr>
              <a:t>Третий этап – заключительный, выставка рисунков </a:t>
            </a:r>
            <a:br>
              <a:rPr lang="ru-RU" sz="2800" b="1" dirty="0" smtClean="0">
                <a:latin typeface="+mn-lt"/>
              </a:rPr>
            </a:br>
            <a:r>
              <a:rPr lang="ru-RU" sz="2800" b="1" dirty="0" smtClean="0">
                <a:latin typeface="+mn-lt"/>
              </a:rPr>
              <a:t>«Мой друг скакалка»</a:t>
            </a:r>
            <a:endParaRPr lang="ru-RU" sz="2800" dirty="0">
              <a:latin typeface="+mn-lt"/>
            </a:endParaRPr>
          </a:p>
        </p:txBody>
      </p:sp>
      <p:pic>
        <p:nvPicPr>
          <p:cNvPr id="4098" name="Picture 2" descr="C:\Users\User\Desktop\фото 2016-2017\P1070105.JPG"/>
          <p:cNvPicPr>
            <a:picLocks noGrp="1" noChangeAspect="1" noChangeArrowheads="1"/>
          </p:cNvPicPr>
          <p:nvPr>
            <p:ph idx="1"/>
          </p:nvPr>
        </p:nvPicPr>
        <p:blipFill>
          <a:blip r:embed="rId2" cstate="print"/>
          <a:srcRect/>
          <a:stretch>
            <a:fillRect/>
          </a:stretch>
        </p:blipFill>
        <p:spPr bwMode="auto">
          <a:xfrm>
            <a:off x="0" y="1600200"/>
            <a:ext cx="9144001" cy="52578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smtClean="0"/>
              <a:t>Организация итогового спортивного праздника «Прыг </a:t>
            </a:r>
            <a:r>
              <a:rPr lang="ru-RU" sz="3600" dirty="0" smtClean="0"/>
              <a:t>– скок»</a:t>
            </a:r>
            <a:br>
              <a:rPr lang="ru-RU" sz="3600" dirty="0" smtClean="0"/>
            </a:br>
            <a:endParaRPr lang="ru-RU" sz="3200" b="1" dirty="0"/>
          </a:p>
        </p:txBody>
      </p:sp>
      <p:sp>
        <p:nvSpPr>
          <p:cNvPr id="3" name="Содержимое 2"/>
          <p:cNvSpPr>
            <a:spLocks noGrp="1"/>
          </p:cNvSpPr>
          <p:nvPr>
            <p:ph idx="1"/>
          </p:nvPr>
        </p:nvSpPr>
        <p:spPr/>
        <p:txBody>
          <a:bodyPr>
            <a:normAutofit/>
          </a:bodyPr>
          <a:lstStyle/>
          <a:p>
            <a:pPr>
              <a:buNone/>
            </a:pPr>
            <a:endParaRPr lang="ru-RU" sz="2400" dirty="0"/>
          </a:p>
        </p:txBody>
      </p:sp>
      <p:pic>
        <p:nvPicPr>
          <p:cNvPr id="8194" name="Picture 2" descr="J:\DCIM\106_PANA\P1060863.JPG"/>
          <p:cNvPicPr>
            <a:picLocks noChangeAspect="1" noChangeArrowheads="1"/>
          </p:cNvPicPr>
          <p:nvPr/>
        </p:nvPicPr>
        <p:blipFill>
          <a:blip r:embed="rId2" cstate="print"/>
          <a:srcRect/>
          <a:stretch>
            <a:fillRect/>
          </a:stretch>
        </p:blipFill>
        <p:spPr bwMode="auto">
          <a:xfrm>
            <a:off x="285720" y="1071546"/>
            <a:ext cx="8501122" cy="550072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sz="3200" dirty="0"/>
          </a:p>
        </p:txBody>
      </p:sp>
      <p:pic>
        <p:nvPicPr>
          <p:cNvPr id="4098" name="Picture 2" descr="J:\DCIM\106_PANA\P1060837.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J:\DCIM\106_PANA\P1060838.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User\Desktop\фото 2016-2017\P1060853.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Цель нашего проекта «Прыгалки – скакалки»</a:t>
            </a:r>
            <a:endParaRPr lang="ru-RU" dirty="0"/>
          </a:p>
        </p:txBody>
      </p:sp>
      <p:sp>
        <p:nvSpPr>
          <p:cNvPr id="3" name="Содержимое 2"/>
          <p:cNvSpPr>
            <a:spLocks noGrp="1"/>
          </p:cNvSpPr>
          <p:nvPr>
            <p:ph idx="1"/>
          </p:nvPr>
        </p:nvSpPr>
        <p:spPr/>
        <p:txBody>
          <a:bodyPr/>
          <a:lstStyle/>
          <a:p>
            <a:r>
              <a:rPr lang="ru-RU" dirty="0" smtClean="0"/>
              <a:t>Повышение двигательной активности детей и формирование у них интереса к играм со скакалкой.</a:t>
            </a: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J:\DCIM\106_PANA\P1060855.JPG"/>
          <p:cNvPicPr>
            <a:picLocks noGrp="1" noChangeAspect="1" noChangeArrowheads="1"/>
          </p:cNvPicPr>
          <p:nvPr>
            <p:ph idx="1"/>
          </p:nvPr>
        </p:nvPicPr>
        <p:blipFill>
          <a:blip r:embed="rId2" cstate="print"/>
          <a:srcRect/>
          <a:stretch>
            <a:fillRect/>
          </a:stretch>
        </p:blipFill>
        <p:spPr bwMode="auto">
          <a:xfrm>
            <a:off x="357159" y="214290"/>
            <a:ext cx="8501122" cy="642942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J:\DCIM\106_PANA\P1060859.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b="1" dirty="0" smtClean="0"/>
              <a:t>Результативность проекта «Прыгалки – скакалки» не заставили себя ждать: </a:t>
            </a:r>
            <a:endParaRPr lang="ru-RU" sz="2000" b="1" dirty="0"/>
          </a:p>
        </p:txBody>
      </p:sp>
      <p:sp>
        <p:nvSpPr>
          <p:cNvPr id="3" name="Содержимое 2"/>
          <p:cNvSpPr>
            <a:spLocks noGrp="1"/>
          </p:cNvSpPr>
          <p:nvPr>
            <p:ph idx="1"/>
          </p:nvPr>
        </p:nvSpPr>
        <p:spPr/>
        <p:txBody>
          <a:bodyPr>
            <a:normAutofit/>
          </a:bodyPr>
          <a:lstStyle/>
          <a:p>
            <a:r>
              <a:rPr lang="ru-RU" sz="2000" dirty="0" smtClean="0"/>
              <a:t>у детей развился интерес к играм и игровым упражнениям со скакалкой, она стала для них незаменимой в игровой деятельности как в детском саду, так и во дворах со сверстниками. Наши воспитанники освоили базовые прыжки, их двигательные действия стали разнообразными. Мы пришли к выводу, что игровые упражнения со скакалкой – универсальное средство физического развития и оздоровления детей.</a:t>
            </a:r>
            <a:endParaRPr lang="ru-RU" sz="2000" dirty="0"/>
          </a:p>
        </p:txBody>
      </p:sp>
      <p:pic>
        <p:nvPicPr>
          <p:cNvPr id="4" name="Рисунок 3" descr="План-проект «Подружись со скакалкой»."/>
          <p:cNvPicPr/>
          <p:nvPr/>
        </p:nvPicPr>
        <p:blipFill>
          <a:blip r:embed="rId2" cstate="print"/>
          <a:srcRect/>
          <a:stretch>
            <a:fillRect/>
          </a:stretch>
        </p:blipFill>
        <p:spPr bwMode="auto">
          <a:xfrm>
            <a:off x="357158" y="3929066"/>
            <a:ext cx="3000396" cy="2643206"/>
          </a:xfrm>
          <a:prstGeom prst="rect">
            <a:avLst/>
          </a:prstGeom>
          <a:noFill/>
          <a:ln w="9525">
            <a:noFill/>
            <a:miter lim="800000"/>
            <a:headEnd/>
            <a:tailEnd/>
          </a:ln>
        </p:spPr>
      </p:pic>
      <p:pic>
        <p:nvPicPr>
          <p:cNvPr id="5" name="Рисунок 4" descr="http://www.usagift.krivbassinfo.com/gallery/foto_00000008.jpg"/>
          <p:cNvPicPr/>
          <p:nvPr/>
        </p:nvPicPr>
        <p:blipFill>
          <a:blip r:embed="rId3" cstate="print"/>
          <a:srcRect/>
          <a:stretch>
            <a:fillRect/>
          </a:stretch>
        </p:blipFill>
        <p:spPr bwMode="auto">
          <a:xfrm>
            <a:off x="3500431" y="3929066"/>
            <a:ext cx="2571768" cy="2643206"/>
          </a:xfrm>
          <a:prstGeom prst="rect">
            <a:avLst/>
          </a:prstGeom>
          <a:noFill/>
          <a:ln w="9525">
            <a:noFill/>
            <a:miter lim="800000"/>
            <a:headEnd/>
            <a:tailEnd/>
          </a:ln>
        </p:spPr>
      </p:pic>
      <p:pic>
        <p:nvPicPr>
          <p:cNvPr id="6" name="Рисунок 5" descr="https://20.img.avito.st/640x480/1058295920.jpg"/>
          <p:cNvPicPr/>
          <p:nvPr/>
        </p:nvPicPr>
        <p:blipFill>
          <a:blip r:embed="rId4" cstate="print"/>
          <a:srcRect/>
          <a:stretch>
            <a:fillRect/>
          </a:stretch>
        </p:blipFill>
        <p:spPr bwMode="auto">
          <a:xfrm>
            <a:off x="6215074" y="3929066"/>
            <a:ext cx="2571768" cy="25717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Спасибо за внимание!</a:t>
            </a:r>
            <a:endParaRPr lang="ru-RU" dirty="0"/>
          </a:p>
        </p:txBody>
      </p:sp>
      <p:pic>
        <p:nvPicPr>
          <p:cNvPr id="4" name="Содержимое 3" descr="http://www.playing-field.ru/img/2015/052207/3625125"/>
          <p:cNvPicPr>
            <a:picLocks noGrp="1"/>
          </p:cNvPicPr>
          <p:nvPr>
            <p:ph idx="1"/>
          </p:nvPr>
        </p:nvPicPr>
        <p:blipFill>
          <a:blip r:embed="rId2" cstate="print"/>
          <a:srcRect/>
          <a:stretch>
            <a:fillRect/>
          </a:stretch>
        </p:blipFill>
        <p:spPr bwMode="auto">
          <a:xfrm>
            <a:off x="1785918" y="1142984"/>
            <a:ext cx="5572164" cy="550072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dirty="0" smtClean="0"/>
              <a:t>Реализация проекта позволяет комплексно решать оздоровительные, воспитательные, образовательные, развивающие задачи</a:t>
            </a:r>
            <a:endParaRPr lang="ru-RU" sz="2800" dirty="0"/>
          </a:p>
        </p:txBody>
      </p:sp>
      <p:sp>
        <p:nvSpPr>
          <p:cNvPr id="3" name="Содержимое 2"/>
          <p:cNvSpPr>
            <a:spLocks noGrp="1"/>
          </p:cNvSpPr>
          <p:nvPr>
            <p:ph idx="1"/>
          </p:nvPr>
        </p:nvSpPr>
        <p:spPr/>
        <p:txBody>
          <a:bodyPr>
            <a:noAutofit/>
          </a:bodyPr>
          <a:lstStyle/>
          <a:p>
            <a:r>
              <a:rPr lang="ru-RU" sz="2000" dirty="0" smtClean="0"/>
              <a:t>1. Формировать устойчивый интерес дошкольников к игровым упражнениям, подвижным и народным играм со скакалками, желание использовать их в самостоятельной двигательной деятельности.</a:t>
            </a:r>
          </a:p>
          <a:p>
            <a:r>
              <a:rPr lang="ru-RU" sz="2000" dirty="0" smtClean="0"/>
              <a:t>2. Обогащать двигательный опыт детей новыми действиями со скакалкой.</a:t>
            </a:r>
          </a:p>
          <a:p>
            <a:r>
              <a:rPr lang="ru-RU" sz="2000" dirty="0" smtClean="0"/>
              <a:t>3. Закреплять технику выполнения прыжка через скакалку, основных движений, ОРУ.</a:t>
            </a:r>
          </a:p>
          <a:p>
            <a:r>
              <a:rPr lang="ru-RU" sz="2000" dirty="0" smtClean="0"/>
              <a:t>4. Содействовать развитию двигательных способностей детей: ловкости, быстроты, координации движений, гибкости, силы, выносливости.</a:t>
            </a:r>
          </a:p>
          <a:p>
            <a:r>
              <a:rPr lang="ru-RU" sz="2000" dirty="0" smtClean="0"/>
              <a:t>5. способствовать укреплению </a:t>
            </a:r>
            <a:r>
              <a:rPr lang="ru-RU" sz="2000" dirty="0" err="1" smtClean="0"/>
              <a:t>опорно</a:t>
            </a:r>
            <a:r>
              <a:rPr lang="ru-RU" sz="2000" dirty="0" smtClean="0"/>
              <a:t> – двигательного аппарата, профилактике плоскостопия  и нарушения осанки, развитию сердечно – сосудистой и дыхательной систем.</a:t>
            </a:r>
          </a:p>
          <a:p>
            <a:r>
              <a:rPr lang="ru-RU" sz="2000" dirty="0" smtClean="0"/>
              <a:t>6. Воспитывать положительные нравственно – волевые качества.</a:t>
            </a:r>
            <a:endParaRPr lang="ru-RU"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t>Реализация проекта осуществлялась в три этапа:</a:t>
            </a:r>
            <a:endParaRPr lang="ru-RU" sz="3200" dirty="0"/>
          </a:p>
        </p:txBody>
      </p:sp>
      <p:sp>
        <p:nvSpPr>
          <p:cNvPr id="3" name="Содержимое 2"/>
          <p:cNvSpPr>
            <a:spLocks noGrp="1"/>
          </p:cNvSpPr>
          <p:nvPr>
            <p:ph idx="1"/>
          </p:nvPr>
        </p:nvSpPr>
        <p:spPr/>
        <p:txBody>
          <a:bodyPr>
            <a:normAutofit/>
          </a:bodyPr>
          <a:lstStyle/>
          <a:p>
            <a:r>
              <a:rPr lang="ru-RU" sz="2000" b="1" dirty="0" smtClean="0"/>
              <a:t>Первый этап – организационный</a:t>
            </a:r>
            <a:r>
              <a:rPr lang="ru-RU" sz="2000" dirty="0" smtClean="0"/>
              <a:t>:</a:t>
            </a:r>
          </a:p>
          <a:p>
            <a:r>
              <a:rPr lang="ru-RU" sz="1800" dirty="0" smtClean="0"/>
              <a:t>Подбор и изучение литературы по физическому воспитанию, методики обучения дошкольников прыжкам со скакалкой;</a:t>
            </a:r>
          </a:p>
          <a:p>
            <a:r>
              <a:rPr lang="ru-RU" sz="1800" dirty="0" smtClean="0"/>
              <a:t>Разработка перспективного плана, картотеки;</a:t>
            </a:r>
          </a:p>
          <a:p>
            <a:r>
              <a:rPr lang="ru-RU" sz="1800" dirty="0" smtClean="0"/>
              <a:t>Оформление папок-передвижек в родительском уголке;</a:t>
            </a:r>
          </a:p>
          <a:p>
            <a:r>
              <a:rPr lang="ru-RU" sz="1800" dirty="0" smtClean="0"/>
              <a:t>Приобретение скакалок для </a:t>
            </a:r>
            <a:r>
              <a:rPr lang="ru-RU" sz="1800" dirty="0" smtClean="0"/>
              <a:t>каждого ребенка.</a:t>
            </a:r>
            <a:endParaRPr lang="ru-RU" sz="1800" dirty="0" smtClean="0"/>
          </a:p>
          <a:p>
            <a:endParaRPr lang="ru-RU" sz="1800" dirty="0" smtClean="0"/>
          </a:p>
          <a:p>
            <a:endParaRPr lang="ru-RU" dirty="0"/>
          </a:p>
        </p:txBody>
      </p:sp>
      <p:pic>
        <p:nvPicPr>
          <p:cNvPr id="4" name="Рисунок 3" descr="http://images.easyfreeclipart.com/4/kids-jumping-rope-clipart-clip-art-4388.gif"/>
          <p:cNvPicPr/>
          <p:nvPr/>
        </p:nvPicPr>
        <p:blipFill>
          <a:blip r:embed="rId2" cstate="print"/>
          <a:srcRect/>
          <a:stretch>
            <a:fillRect/>
          </a:stretch>
        </p:blipFill>
        <p:spPr bwMode="auto">
          <a:xfrm>
            <a:off x="5857884" y="3214686"/>
            <a:ext cx="2500330" cy="3143272"/>
          </a:xfrm>
          <a:prstGeom prst="rect">
            <a:avLst/>
          </a:prstGeom>
          <a:noFill/>
          <a:ln w="9525">
            <a:noFill/>
            <a:miter lim="800000"/>
            <a:headEnd/>
            <a:tailEnd/>
          </a:ln>
        </p:spPr>
      </p:pic>
      <p:pic>
        <p:nvPicPr>
          <p:cNvPr id="11266" name="Picture 2" descr="C:\Users\User\Desktop\фото 2016-2017\P1070001.JPG"/>
          <p:cNvPicPr>
            <a:picLocks noChangeAspect="1" noChangeArrowheads="1"/>
          </p:cNvPicPr>
          <p:nvPr/>
        </p:nvPicPr>
        <p:blipFill>
          <a:blip r:embed="rId3" cstate="print"/>
          <a:srcRect/>
          <a:stretch>
            <a:fillRect/>
          </a:stretch>
        </p:blipFill>
        <p:spPr bwMode="auto">
          <a:xfrm>
            <a:off x="2000250" y="3643314"/>
            <a:ext cx="2928940" cy="321468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C:\Users\User\Desktop\фото 2016-2017\P1060998.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Выставка художественной литературы</a:t>
            </a:r>
            <a:endParaRPr lang="ru-RU" dirty="0"/>
          </a:p>
        </p:txBody>
      </p:sp>
      <p:pic>
        <p:nvPicPr>
          <p:cNvPr id="5" name="Содержимое 4" descr="http://www.ukazka.ru/img/g/uk663641.jpg"/>
          <p:cNvPicPr>
            <a:picLocks noGrp="1"/>
          </p:cNvPicPr>
          <p:nvPr>
            <p:ph idx="1"/>
          </p:nvPr>
        </p:nvPicPr>
        <p:blipFill>
          <a:blip r:embed="rId2" cstate="print"/>
          <a:srcRect/>
          <a:stretch>
            <a:fillRect/>
          </a:stretch>
        </p:blipFill>
        <p:spPr bwMode="auto">
          <a:xfrm>
            <a:off x="214283" y="1600200"/>
            <a:ext cx="3643337" cy="4972072"/>
          </a:xfrm>
          <a:prstGeom prst="rect">
            <a:avLst/>
          </a:prstGeom>
          <a:noFill/>
          <a:ln w="9525">
            <a:noFill/>
            <a:miter lim="800000"/>
            <a:headEnd/>
            <a:tailEnd/>
          </a:ln>
        </p:spPr>
      </p:pic>
      <p:pic>
        <p:nvPicPr>
          <p:cNvPr id="6" name="Рисунок 5" descr="http://music-fantasy.ru/files/pictures/song-poplyanova-palochki-schitalochki.jpg"/>
          <p:cNvPicPr/>
          <p:nvPr/>
        </p:nvPicPr>
        <p:blipFill>
          <a:blip r:embed="rId3" cstate="print"/>
          <a:srcRect/>
          <a:stretch>
            <a:fillRect/>
          </a:stretch>
        </p:blipFill>
        <p:spPr bwMode="auto">
          <a:xfrm>
            <a:off x="5072066" y="1714488"/>
            <a:ext cx="3357586" cy="4714907"/>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Приобретение скакалок для </a:t>
            </a:r>
            <a:r>
              <a:rPr lang="ru-RU" dirty="0" smtClean="0"/>
              <a:t>каждого ребенка</a:t>
            </a:r>
            <a:endParaRPr lang="ru-RU" dirty="0"/>
          </a:p>
        </p:txBody>
      </p:sp>
      <p:pic>
        <p:nvPicPr>
          <p:cNvPr id="4" name="Содержимое 3" descr="http://tech-guide.ru/upload/iblock/1a8/133e2adcf464ae77356895400cf88d89.jpeg"/>
          <p:cNvPicPr>
            <a:picLocks noGrp="1"/>
          </p:cNvPicPr>
          <p:nvPr>
            <p:ph idx="1"/>
          </p:nvPr>
        </p:nvPicPr>
        <p:blipFill>
          <a:blip r:embed="rId2" cstate="print"/>
          <a:srcRect/>
          <a:stretch>
            <a:fillRect/>
          </a:stretch>
        </p:blipFill>
        <p:spPr bwMode="auto">
          <a:xfrm>
            <a:off x="357158" y="1500174"/>
            <a:ext cx="4143404" cy="4357718"/>
          </a:xfrm>
          <a:prstGeom prst="rect">
            <a:avLst/>
          </a:prstGeom>
          <a:noFill/>
          <a:ln w="9525">
            <a:noFill/>
            <a:miter lim="800000"/>
            <a:headEnd/>
            <a:tailEnd/>
          </a:ln>
        </p:spPr>
      </p:pic>
      <p:pic>
        <p:nvPicPr>
          <p:cNvPr id="5" name="Рисунок 4" descr="http://sport-rybalka.ru/upload/iblock/399/399df708f7eb4f3d0c21e41fd0afc761.jpg"/>
          <p:cNvPicPr/>
          <p:nvPr/>
        </p:nvPicPr>
        <p:blipFill>
          <a:blip r:embed="rId3" cstate="print"/>
          <a:srcRect/>
          <a:stretch>
            <a:fillRect/>
          </a:stretch>
        </p:blipFill>
        <p:spPr bwMode="auto">
          <a:xfrm>
            <a:off x="4071934" y="1785925"/>
            <a:ext cx="2643206" cy="3214711"/>
          </a:xfrm>
          <a:prstGeom prst="rect">
            <a:avLst/>
          </a:prstGeom>
          <a:noFill/>
          <a:ln w="9525">
            <a:noFill/>
            <a:miter lim="800000"/>
            <a:headEnd/>
            <a:tailEnd/>
          </a:ln>
        </p:spPr>
      </p:pic>
      <p:pic>
        <p:nvPicPr>
          <p:cNvPr id="6" name="Рисунок 5" descr="http://www.obruch.com.ua/sites/obruch.com.ua/files/imagecache/product_full/store_apendix_big8424_12971.jpg"/>
          <p:cNvPicPr/>
          <p:nvPr/>
        </p:nvPicPr>
        <p:blipFill>
          <a:blip r:embed="rId4" cstate="print"/>
          <a:srcRect/>
          <a:stretch>
            <a:fillRect/>
          </a:stretch>
        </p:blipFill>
        <p:spPr bwMode="auto">
          <a:xfrm>
            <a:off x="7286644" y="2000250"/>
            <a:ext cx="1714512" cy="2428882"/>
          </a:xfrm>
          <a:prstGeom prst="rect">
            <a:avLst/>
          </a:prstGeom>
          <a:noFill/>
          <a:ln w="9525">
            <a:noFill/>
            <a:miter lim="800000"/>
            <a:headEnd/>
            <a:tailEnd/>
          </a:ln>
        </p:spPr>
      </p:pic>
      <p:pic>
        <p:nvPicPr>
          <p:cNvPr id="7" name="Рисунок 6" descr="http://www.cosmo.com.ua/upload/image/thinkstockphotos-465832662.jpg"/>
          <p:cNvPicPr/>
          <p:nvPr/>
        </p:nvPicPr>
        <p:blipFill>
          <a:blip r:embed="rId5" cstate="print"/>
          <a:srcRect/>
          <a:stretch>
            <a:fillRect/>
          </a:stretch>
        </p:blipFill>
        <p:spPr bwMode="auto">
          <a:xfrm>
            <a:off x="6858016" y="4357694"/>
            <a:ext cx="2071702" cy="1857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576</Words>
  <Application>Microsoft Office PowerPoint</Application>
  <PresentationFormat>Экран (4:3)</PresentationFormat>
  <Paragraphs>56</Paragraphs>
  <Slides>43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Тема Office</vt:lpstr>
      <vt:lpstr>Проект «Прыгалки – скакалки»</vt:lpstr>
      <vt:lpstr>Актуальность: </vt:lpstr>
      <vt:lpstr>Результаты диагностики показали, что у 50 % детей низкий показатель в выполнении данного вида прыжков. Причина: - Незаинтересованность детей и родителей; - Нежелание двигаться. - Недостаточное количество игр со скакалкой во время занятия. </vt:lpstr>
      <vt:lpstr>Цель нашего проекта «Прыгалки – скакалки»</vt:lpstr>
      <vt:lpstr>Реализация проекта позволяет комплексно решать оздоровительные, воспитательные, образовательные, развивающие задачи</vt:lpstr>
      <vt:lpstr>Реализация проекта осуществлялась в три этапа:</vt:lpstr>
      <vt:lpstr>Слайд 7</vt:lpstr>
      <vt:lpstr>Выставка художественной литературы</vt:lpstr>
      <vt:lpstr>Приобретение скакалок для каждого ребенка</vt:lpstr>
      <vt:lpstr>Второй этап - практический</vt:lpstr>
      <vt:lpstr>История современной скакалки началась с обычной веревки. </vt:lpstr>
      <vt:lpstr>История современной скакалки началась с обычной веревки. </vt:lpstr>
      <vt:lpstr>Беседы с детьми о пользе движений</vt:lpstr>
      <vt:lpstr>Обучение упражнениям, которые нужны для прыжков со скакалкой</vt:lpstr>
      <vt:lpstr>Прыжки на месте</vt:lpstr>
      <vt:lpstr>Слайд 16</vt:lpstr>
      <vt:lpstr>Слайд 17</vt:lpstr>
      <vt:lpstr>Слайд 18</vt:lpstr>
      <vt:lpstr>Прыжки боком через скакалку</vt:lpstr>
      <vt:lpstr>Слайд 20</vt:lpstr>
      <vt:lpstr>Прыжки «крест на крест»</vt:lpstr>
      <vt:lpstr>Прыжки парами</vt:lpstr>
      <vt:lpstr>Слайд 23</vt:lpstr>
      <vt:lpstr>Комплекс ОРУ  со скакалкой  </vt:lpstr>
      <vt:lpstr>Слайд 25</vt:lpstr>
      <vt:lpstr>Слайд 26</vt:lpstr>
      <vt:lpstr>Слайд 27</vt:lpstr>
      <vt:lpstr>Прыжки боком</vt:lpstr>
      <vt:lpstr>Бег «змейкой» через скакалки</vt:lpstr>
      <vt:lpstr>Слайд 30</vt:lpstr>
      <vt:lpstr>ИГРЫ со скакалкой в соответствии с возрастом «Удочка»  </vt:lpstr>
      <vt:lpstr>«Лошадки»</vt:lpstr>
      <vt:lpstr>Слайд 33</vt:lpstr>
      <vt:lpstr>Слайд 34</vt:lpstr>
      <vt:lpstr>Третий этап – заключительный, выставка рисунков  «Мой друг скакалка»</vt:lpstr>
      <vt:lpstr>Организация итогового спортивного праздника «Прыг – скок» </vt:lpstr>
      <vt:lpstr>Слайд 37</vt:lpstr>
      <vt:lpstr>Слайд 38</vt:lpstr>
      <vt:lpstr>Слайд 39</vt:lpstr>
      <vt:lpstr>Слайд 40</vt:lpstr>
      <vt:lpstr>Слайд 41</vt:lpstr>
      <vt:lpstr>Результативность проекта «Прыгалки – скакалки» не заставили себя ждать: </vt:lpstr>
      <vt:lpstr>Спасибо за внимание!</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«Прыгалки – скакалки»</dc:title>
  <dc:creator>Солнышко</dc:creator>
  <cp:lastModifiedBy>Пользователь</cp:lastModifiedBy>
  <cp:revision>33</cp:revision>
  <dcterms:created xsi:type="dcterms:W3CDTF">2016-09-08T09:26:19Z</dcterms:created>
  <dcterms:modified xsi:type="dcterms:W3CDTF">2016-11-09T14:25:47Z</dcterms:modified>
</cp:coreProperties>
</file>